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3" r:id="rId8"/>
    <p:sldId id="263" r:id="rId9"/>
    <p:sldId id="262" r:id="rId10"/>
    <p:sldId id="264" r:id="rId11"/>
    <p:sldId id="265" r:id="rId12"/>
    <p:sldId id="268" r:id="rId13"/>
    <p:sldId id="269" r:id="rId14"/>
    <p:sldId id="270" r:id="rId15"/>
    <p:sldId id="271" r:id="rId16"/>
    <p:sldId id="272" r:id="rId1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4660" autoAdjust="0"/>
  </p:normalViewPr>
  <p:slideViewPr>
    <p:cSldViewPr>
      <p:cViewPr>
        <p:scale>
          <a:sx n="100" d="100"/>
          <a:sy n="100" d="100"/>
        </p:scale>
        <p:origin x="-1308"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15200"/>
  <ax:ocxPr ax:name="_cy" ax:value="8445"/>
  <ax:ocxPr ax:name="FlashVars" ax:value=""/>
  <ax:ocxPr ax:name="Movie" ax:value="http://www.youtube.com/v/uOGnWGruDqU"/>
  <ax:ocxPr ax:name="Src" ax:value="http://www.youtube.com/v/uOGnWGruDqU"/>
  <ax:ocxPr ax:name="WMode" ax:value="Window"/>
  <ax:ocxPr ax:name="Play" ax:value="0"/>
  <ax:ocxPr ax:name="Loop" ax:value="0"/>
  <ax:ocxPr ax:name="Quality" ax:value="High"/>
  <ax:ocxPr ax:name="SAlign" ax:value="LT"/>
  <ax:ocxPr ax:name="Menu" ax:value="-1"/>
  <ax:ocxPr ax:name="Base" ax:value=""/>
  <ax:ocxPr ax:name="AllowScriptAccess" ax:value=""/>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D3B12836-E090-4B73-8A09-1BBB50CD0411}" type="datetimeFigureOut">
              <a:rPr lang="tr-TR"/>
              <a:pPr>
                <a:defRPr/>
              </a:pPr>
              <a:t>25.08.2011</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CB324AF3-FF3E-4787-8993-0489B998F9DA}"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13CF5-BC1B-449A-8753-734C2931474E}" type="datetimeFigureOut">
              <a:rPr lang="tr-TR"/>
              <a:pPr>
                <a:defRPr/>
              </a:pPr>
              <a:t>25.08.2011</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FB6B7230-153E-4F04-AB33-A7F3DD8A248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BB39F6A7-593D-4FCF-AC35-27260FC617FD}" type="datetimeFigureOut">
              <a:rPr lang="tr-TR"/>
              <a:pPr>
                <a:defRPr/>
              </a:pPr>
              <a:t>25.08.2011</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C740D3AB-F60B-4415-B5DA-5F78349B5DBA}"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B16CD292-BF60-483C-B6F5-15F1F26CDE41}" type="datetimeFigureOut">
              <a:rPr lang="tr-TR"/>
              <a:pPr>
                <a:defRPr/>
              </a:pPr>
              <a:t>25.08.2011</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DCF60502-DCC5-4004-879C-9B90AB0481B9}"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cxnSp>
        <p:nvCxnSpPr>
          <p:cNvPr id="3" name="Straight Connector 7"/>
          <p:cNvCxnSpPr/>
          <p:nvPr userDrawn="1"/>
        </p:nvCxnSpPr>
        <p:spPr>
          <a:xfrm>
            <a:off x="468313" y="2708275"/>
            <a:ext cx="820737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8"/>
          <p:cNvCxnSpPr/>
          <p:nvPr userDrawn="1"/>
        </p:nvCxnSpPr>
        <p:spPr>
          <a:xfrm>
            <a:off x="468313" y="4076700"/>
            <a:ext cx="820737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824361"/>
            <a:ext cx="8229600" cy="1143000"/>
          </a:xfrm>
        </p:spPr>
        <p:txBody>
          <a:bodyPr>
            <a:normAutofit/>
          </a:bodyPr>
          <a:lstStyle>
            <a:lvl1pPr>
              <a:defRPr sz="4000">
                <a:solidFill>
                  <a:schemeClr val="tx1">
                    <a:lumMod val="65000"/>
                    <a:lumOff val="35000"/>
                  </a:schemeClr>
                </a:solidFill>
                <a:latin typeface="CorpoA" pitchFamily="2" charset="0"/>
              </a:defRPr>
            </a:lvl1pPr>
          </a:lstStyle>
          <a:p>
            <a:r>
              <a:rPr lang="en-US" smtClean="0"/>
              <a:t>Click to edit Master title style</a:t>
            </a: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p:nvPr userDrawn="1"/>
        </p:nvSpPr>
        <p:spPr>
          <a:xfrm>
            <a:off x="0" y="0"/>
            <a:ext cx="9144000" cy="6858000"/>
          </a:xfrm>
          <a:prstGeom prst="rect">
            <a:avLst/>
          </a:prstGeom>
          <a:gradFill>
            <a:gsLst>
              <a:gs pos="0">
                <a:schemeClr val="tx1"/>
              </a:gs>
              <a:gs pos="50000">
                <a:schemeClr val="tx1">
                  <a:lumMod val="65000"/>
                  <a:lumOff val="3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cxnSp>
        <p:nvCxnSpPr>
          <p:cNvPr id="4" name="Straight Connector 7"/>
          <p:cNvCxnSpPr/>
          <p:nvPr userDrawn="1"/>
        </p:nvCxnSpPr>
        <p:spPr>
          <a:xfrm>
            <a:off x="468313" y="2708275"/>
            <a:ext cx="820737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8"/>
          <p:cNvCxnSpPr/>
          <p:nvPr userDrawn="1"/>
        </p:nvCxnSpPr>
        <p:spPr>
          <a:xfrm>
            <a:off x="468313" y="4076700"/>
            <a:ext cx="820737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824361"/>
            <a:ext cx="8229600" cy="1143000"/>
          </a:xfrm>
        </p:spPr>
        <p:txBody>
          <a:bodyPr>
            <a:normAutofit/>
          </a:bodyPr>
          <a:lstStyle>
            <a:lvl1pPr>
              <a:defRPr sz="4000">
                <a:solidFill>
                  <a:schemeClr val="bg1"/>
                </a:solidFill>
                <a:latin typeface="CorpoA" pitchFamily="2" charset="0"/>
              </a:defRPr>
            </a:lvl1pPr>
          </a:lstStyle>
          <a:p>
            <a:r>
              <a:rPr lang="en-US" smtClean="0"/>
              <a:t>Click to edit Master title style</a:t>
            </a: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3" descr="C:\hb\dahanet\etkinlik-sunum\logo.png"/>
          <p:cNvPicPr>
            <a:picLocks noChangeAspect="1" noChangeArrowheads="1"/>
          </p:cNvPicPr>
          <p:nvPr userDrawn="1"/>
        </p:nvPicPr>
        <p:blipFill>
          <a:blip r:embed="rId2" cstate="print"/>
          <a:srcRect/>
          <a:stretch>
            <a:fillRect/>
          </a:stretch>
        </p:blipFill>
        <p:spPr bwMode="auto">
          <a:xfrm>
            <a:off x="198438" y="6237288"/>
            <a:ext cx="8766175" cy="455612"/>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8DE73DA3-14DF-4C46-B4C2-D6C82E2F7501}" type="datetimeFigureOut">
              <a:rPr lang="tr-TR"/>
              <a:pPr>
                <a:defRPr/>
              </a:pPr>
              <a:t>25.08.2011</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EE801A2-E253-49B7-A360-479F0C713B9F}"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5DB8AC-8848-467F-9E11-494E231F71C1}" type="datetimeFigureOut">
              <a:rPr lang="tr-TR"/>
              <a:pPr>
                <a:defRPr/>
              </a:pPr>
              <a:t>25.08.2011</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BEBBA660-8310-479D-9826-3545FBB3BDEE}"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4CDB22CC-DE03-4889-B978-9A33E7DE9378}" type="datetimeFigureOut">
              <a:rPr lang="tr-TR"/>
              <a:pPr>
                <a:defRPr/>
              </a:pPr>
              <a:t>25.08.2011</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3FAB0801-7E49-490E-8C1E-1C6F405AE13A}"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330F3F4D-F5FD-443F-8E02-9FC360A96DC5}" type="datetimeFigureOut">
              <a:rPr lang="tr-TR"/>
              <a:pPr>
                <a:defRPr/>
              </a:pPr>
              <a:t>25.08.2011</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36161009-C2F8-410D-A85D-D4B5D7AFE9E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667AC3-26B2-4444-977B-5FDB9EB0BEBC}" type="datetimeFigureOut">
              <a:rPr lang="tr-TR"/>
              <a:pPr>
                <a:defRPr/>
              </a:pPr>
              <a:t>25.08.2011</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E2485221-212B-4889-8F8D-AFE2B69AD5BD}"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D038994-863E-434D-9ADC-FDBC4CB7D64F}" type="datetimeFigureOut">
              <a:rPr lang="tr-TR"/>
              <a:pPr>
                <a:defRPr/>
              </a:pPr>
              <a:t>25.08.2011</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6A4E956-6D2C-4981-B21A-2399E7E2C814}"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hb\dahanet\etkinlik-sunum\gorse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8" name="Picture 3" descr="C:\hb\dahanet\etkinlik-sunum\logo.png"/>
          <p:cNvPicPr>
            <a:picLocks noChangeAspect="1" noChangeArrowheads="1"/>
          </p:cNvPicPr>
          <p:nvPr/>
        </p:nvPicPr>
        <p:blipFill>
          <a:blip r:embed="rId3" cstate="print"/>
          <a:srcRect/>
          <a:stretch>
            <a:fillRect/>
          </a:stretch>
        </p:blipFill>
        <p:spPr bwMode="auto">
          <a:xfrm>
            <a:off x="198438" y="219075"/>
            <a:ext cx="8747125" cy="90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850" y="5300663"/>
            <a:ext cx="4895850" cy="457200"/>
          </a:xfrm>
          <a:prstGeom prst="rect">
            <a:avLst/>
          </a:prstGeom>
        </p:spPr>
        <p:txBody>
          <a:bodyPr>
            <a:spAutoFit/>
          </a:bodyPr>
          <a:lstStyle/>
          <a:p>
            <a:r>
              <a:rPr lang="tr-TR" sz="1200">
                <a:latin typeface="Calibri" pitchFamily="34" charset="0"/>
              </a:rPr>
              <a:t>Katılımcılar aynı zamanda Mercedes-Benz modellerinin üzerlerine yerleştirilen QR kodlar ile anında ve kolayca Facebook'ta paylaştılar.</a:t>
            </a:r>
          </a:p>
        </p:txBody>
      </p:sp>
      <p:sp>
        <p:nvSpPr>
          <p:cNvPr id="4" name="Rectangle 3"/>
          <p:cNvSpPr/>
          <p:nvPr/>
        </p:nvSpPr>
        <p:spPr>
          <a:xfrm>
            <a:off x="1258888" y="2133600"/>
            <a:ext cx="2808287" cy="646113"/>
          </a:xfrm>
          <a:prstGeom prst="rect">
            <a:avLst/>
          </a:prstGeom>
        </p:spPr>
        <p:txBody>
          <a:bodyPr>
            <a:spAutoFit/>
          </a:bodyPr>
          <a:lstStyle/>
          <a:p>
            <a:pPr fontAlgn="auto">
              <a:spcBef>
                <a:spcPts val="0"/>
              </a:spcBef>
              <a:spcAft>
                <a:spcPts val="0"/>
              </a:spcAft>
              <a:defRPr/>
            </a:pPr>
            <a:r>
              <a:rPr lang="tr-TR" sz="1200" dirty="0">
                <a:latin typeface="+mj-lt"/>
                <a:cs typeface="+mn-cs"/>
              </a:rPr>
              <a:t>Sosyal medyanın takip edilen isimleri Foursquare'de ve Facebook’ta etkinlik mekanında check in yaptılar.</a:t>
            </a:r>
          </a:p>
        </p:txBody>
      </p:sp>
      <p:sp>
        <p:nvSpPr>
          <p:cNvPr id="5" name="Rectangle 4"/>
          <p:cNvSpPr/>
          <p:nvPr/>
        </p:nvSpPr>
        <p:spPr>
          <a:xfrm>
            <a:off x="4859338" y="2133600"/>
            <a:ext cx="3025775" cy="646113"/>
          </a:xfrm>
          <a:prstGeom prst="rect">
            <a:avLst/>
          </a:prstGeom>
        </p:spPr>
        <p:txBody>
          <a:bodyPr>
            <a:spAutoFit/>
          </a:bodyPr>
          <a:lstStyle/>
          <a:p>
            <a:pPr fontAlgn="auto">
              <a:spcBef>
                <a:spcPts val="0"/>
              </a:spcBef>
              <a:spcAft>
                <a:spcPts val="0"/>
              </a:spcAft>
              <a:defRPr/>
            </a:pPr>
            <a:r>
              <a:rPr lang="tr-TR" sz="1200" dirty="0">
                <a:latin typeface="+mj-lt"/>
                <a:cs typeface="+mn-cs"/>
              </a:rPr>
              <a:t>Driving Experience Day'11 etkinliği boyunca katılımcılar tarafından eş zamanlı olarak tüm aktiviteler tweetlediler.</a:t>
            </a:r>
          </a:p>
        </p:txBody>
      </p:sp>
      <p:pic>
        <p:nvPicPr>
          <p:cNvPr id="23556" name="Picture 2" descr="C:\hb\dahanet\etkinlik-sunum\testsurus_n.jpg"/>
          <p:cNvPicPr>
            <a:picLocks noChangeAspect="1" noChangeArrowheads="1"/>
          </p:cNvPicPr>
          <p:nvPr/>
        </p:nvPicPr>
        <p:blipFill>
          <a:blip r:embed="rId2" cstate="print"/>
          <a:srcRect/>
          <a:stretch>
            <a:fillRect/>
          </a:stretch>
        </p:blipFill>
        <p:spPr bwMode="auto">
          <a:xfrm>
            <a:off x="5056188" y="260350"/>
            <a:ext cx="2320925" cy="1800225"/>
          </a:xfrm>
          <a:prstGeom prst="rect">
            <a:avLst/>
          </a:prstGeom>
          <a:noFill/>
          <a:ln w="9525">
            <a:noFill/>
            <a:miter lim="800000"/>
            <a:headEnd/>
            <a:tailEnd/>
          </a:ln>
        </p:spPr>
      </p:pic>
      <p:pic>
        <p:nvPicPr>
          <p:cNvPr id="23557" name="Picture 3" descr="C:\hb\dahanet\etkinlik-sunum\egitim_n.jpg"/>
          <p:cNvPicPr>
            <a:picLocks noChangeAspect="1" noChangeArrowheads="1"/>
          </p:cNvPicPr>
          <p:nvPr/>
        </p:nvPicPr>
        <p:blipFill>
          <a:blip r:embed="rId3" cstate="print"/>
          <a:srcRect/>
          <a:stretch>
            <a:fillRect/>
          </a:stretch>
        </p:blipFill>
        <p:spPr bwMode="auto">
          <a:xfrm>
            <a:off x="1357313" y="260350"/>
            <a:ext cx="2517775" cy="1800225"/>
          </a:xfrm>
          <a:prstGeom prst="rect">
            <a:avLst/>
          </a:prstGeom>
          <a:noFill/>
          <a:ln w="9525">
            <a:noFill/>
            <a:miter lim="800000"/>
            <a:headEnd/>
            <a:tailEnd/>
          </a:ln>
        </p:spPr>
      </p:pic>
      <p:pic>
        <p:nvPicPr>
          <p:cNvPr id="23558" name="Picture 4" descr="C:\hb\dahanet\etkinlik-sunum\kendiarabasi_n.jpg"/>
          <p:cNvPicPr>
            <a:picLocks noChangeAspect="1" noChangeArrowheads="1"/>
          </p:cNvPicPr>
          <p:nvPr/>
        </p:nvPicPr>
        <p:blipFill>
          <a:blip r:embed="rId4" cstate="print"/>
          <a:srcRect/>
          <a:stretch>
            <a:fillRect/>
          </a:stretch>
        </p:blipFill>
        <p:spPr bwMode="auto">
          <a:xfrm>
            <a:off x="415925" y="3394075"/>
            <a:ext cx="2716213" cy="1811338"/>
          </a:xfrm>
          <a:prstGeom prst="rect">
            <a:avLst/>
          </a:prstGeom>
          <a:noFill/>
          <a:ln w="9525">
            <a:noFill/>
            <a:miter lim="800000"/>
            <a:headEnd/>
            <a:tailEnd/>
          </a:ln>
        </p:spPr>
      </p:pic>
      <p:pic>
        <p:nvPicPr>
          <p:cNvPr id="23559" name="Picture 4" descr="C:\hb\dahanet\etkinlik-sunum\kendiarabasi_n.jpg"/>
          <p:cNvPicPr>
            <a:picLocks noChangeAspect="1" noChangeArrowheads="1"/>
          </p:cNvPicPr>
          <p:nvPr/>
        </p:nvPicPr>
        <p:blipFill>
          <a:blip r:embed="rId5" cstate="print"/>
          <a:srcRect/>
          <a:stretch>
            <a:fillRect/>
          </a:stretch>
        </p:blipFill>
        <p:spPr bwMode="auto">
          <a:xfrm>
            <a:off x="3276600" y="3394075"/>
            <a:ext cx="1809750" cy="1811338"/>
          </a:xfrm>
          <a:prstGeom prst="rect">
            <a:avLst/>
          </a:prstGeom>
          <a:noFill/>
          <a:ln w="9525">
            <a:noFill/>
            <a:miter lim="800000"/>
            <a:headEnd/>
            <a:tailEnd/>
          </a:ln>
        </p:spPr>
      </p:pic>
      <p:pic>
        <p:nvPicPr>
          <p:cNvPr id="23560" name="Picture 2" descr="C:\Users\ayse.camlidag\Desktop\d.jpg"/>
          <p:cNvPicPr>
            <a:picLocks noChangeAspect="1" noChangeArrowheads="1"/>
          </p:cNvPicPr>
          <p:nvPr/>
        </p:nvPicPr>
        <p:blipFill>
          <a:blip r:embed="rId6" cstate="print"/>
          <a:srcRect/>
          <a:stretch>
            <a:fillRect/>
          </a:stretch>
        </p:blipFill>
        <p:spPr bwMode="auto">
          <a:xfrm>
            <a:off x="5945188" y="3357563"/>
            <a:ext cx="2803525" cy="1858962"/>
          </a:xfrm>
          <a:prstGeom prst="rect">
            <a:avLst/>
          </a:prstGeom>
          <a:noFill/>
          <a:ln w="9525">
            <a:noFill/>
            <a:miter lim="800000"/>
            <a:headEnd/>
            <a:tailEnd/>
          </a:ln>
        </p:spPr>
      </p:pic>
      <p:sp>
        <p:nvSpPr>
          <p:cNvPr id="10" name="Rectangle 9"/>
          <p:cNvSpPr/>
          <p:nvPr/>
        </p:nvSpPr>
        <p:spPr>
          <a:xfrm>
            <a:off x="5872163" y="5300663"/>
            <a:ext cx="2876550" cy="646112"/>
          </a:xfrm>
          <a:prstGeom prst="rect">
            <a:avLst/>
          </a:prstGeom>
        </p:spPr>
        <p:txBody>
          <a:bodyPr>
            <a:spAutoFit/>
          </a:bodyPr>
          <a:lstStyle/>
          <a:p>
            <a:pPr fontAlgn="auto">
              <a:spcBef>
                <a:spcPts val="0"/>
              </a:spcBef>
              <a:spcAft>
                <a:spcPts val="0"/>
              </a:spcAft>
              <a:defRPr/>
            </a:pPr>
            <a:r>
              <a:rPr lang="tr-TR" sz="1200" dirty="0">
                <a:latin typeface="+mj-lt"/>
                <a:cs typeface="+mn-cs"/>
              </a:rPr>
              <a:t>Yapılan çekilişle bir katılımcıya C-Serisi otomobili, bir hafta sonu boyunca kullanmak üzere hediye edildi.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523" y="5373216"/>
            <a:ext cx="5254773" cy="369332"/>
          </a:xfrm>
          <a:prstGeom prst="rect">
            <a:avLst/>
          </a:prstGeom>
        </p:spPr>
        <p:txBody>
          <a:bodyPr wrap="square">
            <a:spAutoFit/>
          </a:bodyPr>
          <a:lstStyle/>
          <a:p>
            <a:pPr algn="ctr" fontAlgn="auto">
              <a:spcBef>
                <a:spcPts val="0"/>
              </a:spcBef>
              <a:spcAft>
                <a:spcPts val="0"/>
              </a:spcAft>
              <a:defRPr/>
            </a:pPr>
            <a:r>
              <a:rPr lang="tr-TR" dirty="0" smtClean="0">
                <a:latin typeface="+mj-lt"/>
                <a:cs typeface="+mn-cs"/>
              </a:rPr>
              <a:t>http://www.youtube.com/watch?v=uOGnWGruDqU</a:t>
            </a:r>
            <a:endParaRPr lang="tr-TR" dirty="0">
              <a:latin typeface="+mj-lt"/>
              <a:cs typeface="+mn-cs"/>
            </a:endParaRPr>
          </a:p>
        </p:txBody>
      </p:sp>
    </p:spTree>
    <p:controls>
      <p:control spid="1027" name="ShockwaveFlash1" r:id="rId2" imgW="5472458" imgH="3040508"/>
    </p:controls>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C:\hb\dahanet\etkinlik-sunum\kendiarabasi_n.jpg"/>
          <p:cNvPicPr>
            <a:picLocks noChangeAspect="1" noChangeArrowheads="1"/>
          </p:cNvPicPr>
          <p:nvPr/>
        </p:nvPicPr>
        <p:blipFill>
          <a:blip r:embed="rId2" cstate="print"/>
          <a:srcRect/>
          <a:stretch>
            <a:fillRect/>
          </a:stretch>
        </p:blipFill>
        <p:spPr bwMode="auto">
          <a:xfrm>
            <a:off x="541338" y="163513"/>
            <a:ext cx="7991475" cy="5353050"/>
          </a:xfrm>
          <a:prstGeom prst="rect">
            <a:avLst/>
          </a:prstGeom>
          <a:noFill/>
          <a:ln w="9525">
            <a:noFill/>
            <a:miter lim="800000"/>
            <a:headEnd/>
            <a:tailEnd/>
          </a:ln>
        </p:spPr>
      </p:pic>
      <p:sp>
        <p:nvSpPr>
          <p:cNvPr id="5" name="Rectangle 4"/>
          <p:cNvSpPr/>
          <p:nvPr/>
        </p:nvSpPr>
        <p:spPr>
          <a:xfrm>
            <a:off x="2341563" y="5661025"/>
            <a:ext cx="4572000" cy="369888"/>
          </a:xfrm>
          <a:prstGeom prst="rect">
            <a:avLst/>
          </a:prstGeom>
        </p:spPr>
        <p:txBody>
          <a:bodyPr>
            <a:spAutoFit/>
          </a:bodyPr>
          <a:lstStyle/>
          <a:p>
            <a:pPr fontAlgn="auto">
              <a:spcBef>
                <a:spcPts val="0"/>
              </a:spcBef>
              <a:spcAft>
                <a:spcPts val="0"/>
              </a:spcAft>
              <a:defRPr/>
            </a:pPr>
            <a:r>
              <a:rPr lang="tr-TR" dirty="0">
                <a:latin typeface="+mj-lt"/>
                <a:cs typeface="+mn-cs"/>
              </a:rPr>
              <a:t>Etkinlik sırasında sosyal medya paylaşımları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C:\hb\dahanet\etkinlik-sunum\kendiarabasi_n.jpg"/>
          <p:cNvPicPr>
            <a:picLocks noChangeAspect="1" noChangeArrowheads="1"/>
          </p:cNvPicPr>
          <p:nvPr/>
        </p:nvPicPr>
        <p:blipFill>
          <a:blip r:embed="rId2" cstate="print"/>
          <a:srcRect/>
          <a:stretch>
            <a:fillRect/>
          </a:stretch>
        </p:blipFill>
        <p:spPr bwMode="auto">
          <a:xfrm>
            <a:off x="554038" y="163513"/>
            <a:ext cx="7966075" cy="5353050"/>
          </a:xfrm>
          <a:prstGeom prst="rect">
            <a:avLst/>
          </a:prstGeom>
          <a:noFill/>
          <a:ln w="9525">
            <a:noFill/>
            <a:miter lim="800000"/>
            <a:headEnd/>
            <a:tailEnd/>
          </a:ln>
        </p:spPr>
      </p:pic>
      <p:sp>
        <p:nvSpPr>
          <p:cNvPr id="5" name="Rectangle 4"/>
          <p:cNvSpPr/>
          <p:nvPr/>
        </p:nvSpPr>
        <p:spPr>
          <a:xfrm>
            <a:off x="2341563" y="5661025"/>
            <a:ext cx="4572000" cy="369888"/>
          </a:xfrm>
          <a:prstGeom prst="rect">
            <a:avLst/>
          </a:prstGeom>
        </p:spPr>
        <p:txBody>
          <a:bodyPr>
            <a:spAutoFit/>
          </a:bodyPr>
          <a:lstStyle/>
          <a:p>
            <a:pPr algn="ctr" fontAlgn="auto">
              <a:spcBef>
                <a:spcPts val="0"/>
              </a:spcBef>
              <a:spcAft>
                <a:spcPts val="0"/>
              </a:spcAft>
              <a:defRPr/>
            </a:pPr>
            <a:r>
              <a:rPr lang="tr-TR" dirty="0">
                <a:latin typeface="+mj-lt"/>
                <a:cs typeface="+mn-cs"/>
              </a:rPr>
              <a:t>Etkinlik sonrasında blog yazıları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24163"/>
            <a:ext cx="8229600" cy="1143000"/>
          </a:xfrm>
        </p:spPr>
        <p:txBody>
          <a:bodyPr rtlCol="0"/>
          <a:lstStyle/>
          <a:p>
            <a:pPr fontAlgn="auto">
              <a:spcAft>
                <a:spcPts val="0"/>
              </a:spcAft>
              <a:defRPr/>
            </a:pPr>
            <a:r>
              <a:rPr lang="tr-TR" dirty="0" smtClean="0">
                <a:latin typeface="Cambria" pitchFamily="18" charset="0"/>
              </a:rPr>
              <a:t>Sonuçlar</a:t>
            </a:r>
            <a:endParaRPr lang="tr-TR" dirty="0">
              <a:latin typeface="Cambr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5"/>
          <p:cNvSpPr txBox="1">
            <a:spLocks noChangeArrowheads="1"/>
          </p:cNvSpPr>
          <p:nvPr/>
        </p:nvSpPr>
        <p:spPr bwMode="auto">
          <a:xfrm>
            <a:off x="250825" y="5591175"/>
            <a:ext cx="8664575" cy="430213"/>
          </a:xfrm>
          <a:prstGeom prst="rect">
            <a:avLst/>
          </a:prstGeom>
          <a:noFill/>
          <a:ln w="9525">
            <a:noFill/>
            <a:miter lim="800000"/>
            <a:headEnd/>
            <a:tailEnd/>
          </a:ln>
        </p:spPr>
        <p:txBody>
          <a:bodyPr>
            <a:spAutoFit/>
          </a:bodyPr>
          <a:lstStyle/>
          <a:p>
            <a:r>
              <a:rPr lang="tr-TR" sz="1100">
                <a:latin typeface="Cambria" pitchFamily="18" charset="0"/>
              </a:rPr>
              <a:t>Ulaşılan kişi sayısı, paylaşan kişilerin takipçilerine göre hesaplanmıştır. Toplam PR efekti, paylaşılan tüm içeriklerin görüntülenme sayısına göre belirlenmiştir.  Bu sayı like, share, comment, tag ve retweet sayılarına göre hesaplanmıştır. </a:t>
            </a:r>
          </a:p>
        </p:txBody>
      </p:sp>
      <p:sp>
        <p:nvSpPr>
          <p:cNvPr id="28674" name="Rectangle 6"/>
          <p:cNvSpPr>
            <a:spLocks noChangeArrowheads="1"/>
          </p:cNvSpPr>
          <p:nvPr/>
        </p:nvSpPr>
        <p:spPr bwMode="auto">
          <a:xfrm>
            <a:off x="323850" y="260350"/>
            <a:ext cx="8496300" cy="5232400"/>
          </a:xfrm>
          <a:prstGeom prst="rect">
            <a:avLst/>
          </a:prstGeom>
          <a:noFill/>
          <a:ln w="9525">
            <a:noFill/>
            <a:miter lim="800000"/>
            <a:headEnd/>
            <a:tailEnd/>
          </a:ln>
        </p:spPr>
        <p:txBody>
          <a:bodyPr>
            <a:spAutoFit/>
          </a:bodyPr>
          <a:lstStyle/>
          <a:p>
            <a:r>
              <a:rPr lang="tr-TR" b="1">
                <a:latin typeface="Cambria" pitchFamily="18" charset="0"/>
              </a:rPr>
              <a:t>Etkinlikte;</a:t>
            </a:r>
            <a:br>
              <a:rPr lang="tr-TR" b="1">
                <a:latin typeface="Cambria" pitchFamily="18" charset="0"/>
              </a:rPr>
            </a:br>
            <a:endParaRPr lang="tr-TR" b="1">
              <a:latin typeface="Cambria" pitchFamily="18" charset="0"/>
            </a:endParaRPr>
          </a:p>
          <a:p>
            <a:r>
              <a:rPr lang="tr-TR">
                <a:latin typeface="Cambria" pitchFamily="18" charset="0"/>
              </a:rPr>
              <a:t>23</a:t>
            </a:r>
            <a:r>
              <a:rPr lang="tr-TR" b="1">
                <a:latin typeface="Cambria" pitchFamily="18" charset="0"/>
              </a:rPr>
              <a:t> </a:t>
            </a:r>
            <a:r>
              <a:rPr lang="tr-TR">
                <a:latin typeface="Cambria" pitchFamily="18" charset="0"/>
              </a:rPr>
              <a:t>davetli,</a:t>
            </a:r>
          </a:p>
          <a:p>
            <a:r>
              <a:rPr lang="tr-TR" sz="4000">
                <a:latin typeface="Cambria" pitchFamily="18" charset="0"/>
              </a:rPr>
              <a:t>155</a:t>
            </a:r>
            <a:r>
              <a:rPr lang="tr-TR">
                <a:latin typeface="Cambria" pitchFamily="18" charset="0"/>
              </a:rPr>
              <a:t> </a:t>
            </a:r>
            <a:r>
              <a:rPr lang="tr-TR" sz="1600">
                <a:latin typeface="Cambria" pitchFamily="18" charset="0"/>
              </a:rPr>
              <a:t>Facebook, Twitter, Foursquare, Twitpic, Blog’larda paylaşılan içerik,</a:t>
            </a:r>
          </a:p>
          <a:p>
            <a:r>
              <a:rPr lang="tr-TR" sz="6000">
                <a:latin typeface="Cambria" pitchFamily="18" charset="0"/>
              </a:rPr>
              <a:t>3.706</a:t>
            </a:r>
            <a:r>
              <a:rPr lang="tr-TR">
                <a:latin typeface="Cambria" pitchFamily="18" charset="0"/>
              </a:rPr>
              <a:t> </a:t>
            </a:r>
            <a:r>
              <a:rPr lang="tr-TR" sz="1600">
                <a:latin typeface="Cambria" pitchFamily="18" charset="0"/>
              </a:rPr>
              <a:t>etkinlik öncesi ulaşılan kişi,</a:t>
            </a:r>
          </a:p>
          <a:p>
            <a:r>
              <a:rPr lang="tr-TR" sz="8000">
                <a:latin typeface="Cambria" pitchFamily="18" charset="0"/>
              </a:rPr>
              <a:t>48.401</a:t>
            </a:r>
            <a:r>
              <a:rPr lang="tr-TR">
                <a:latin typeface="Cambria" pitchFamily="18" charset="0"/>
              </a:rPr>
              <a:t> </a:t>
            </a:r>
            <a:r>
              <a:rPr lang="tr-TR" sz="1600">
                <a:latin typeface="Cambria" pitchFamily="18" charset="0"/>
              </a:rPr>
              <a:t>etkinlik sonrası ulaşılan kişi,</a:t>
            </a:r>
          </a:p>
          <a:p>
            <a:r>
              <a:rPr lang="tr-TR" sz="10000">
                <a:latin typeface="Cambria" pitchFamily="18" charset="0"/>
              </a:rPr>
              <a:t>512.035</a:t>
            </a:r>
            <a:r>
              <a:rPr lang="tr-TR">
                <a:latin typeface="Cambria" pitchFamily="18" charset="0"/>
              </a:rPr>
              <a:t> etkinliğin </a:t>
            </a:r>
            <a:r>
              <a:rPr lang="tr-TR" sz="1600">
                <a:latin typeface="Cambria" pitchFamily="18" charset="0"/>
              </a:rPr>
              <a:t>toplam PR efekti.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24163"/>
            <a:ext cx="8229600" cy="1143000"/>
          </a:xfrm>
        </p:spPr>
        <p:txBody>
          <a:bodyPr rtlCol="0"/>
          <a:lstStyle/>
          <a:p>
            <a:pPr fontAlgn="auto">
              <a:spcAft>
                <a:spcPts val="0"/>
              </a:spcAft>
              <a:defRPr/>
            </a:pPr>
            <a:r>
              <a:rPr lang="tr-TR" dirty="0" smtClean="0">
                <a:latin typeface="Cambria" pitchFamily="18" charset="0"/>
                <a:cs typeface="Times New Roman" pitchFamily="18" charset="0"/>
              </a:rPr>
              <a:t>Teşekkürler</a:t>
            </a:r>
            <a:endParaRPr lang="tr-TR" dirty="0">
              <a:latin typeface="Cambria" pitchFamily="18" charset="0"/>
              <a:cs typeface="Times New Roman" pitchFamily="18" charset="0"/>
            </a:endParaRPr>
          </a:p>
        </p:txBody>
      </p:sp>
      <p:pic>
        <p:nvPicPr>
          <p:cNvPr id="29699" name="Picture 2" descr="C:\hb\dahanet\etkinlik-sunum\mb-logo.png"/>
          <p:cNvPicPr>
            <a:picLocks noChangeAspect="1" noChangeArrowheads="1"/>
          </p:cNvPicPr>
          <p:nvPr/>
        </p:nvPicPr>
        <p:blipFill>
          <a:blip r:embed="rId2" cstate="print"/>
          <a:srcRect/>
          <a:stretch>
            <a:fillRect/>
          </a:stretch>
        </p:blipFill>
        <p:spPr bwMode="auto">
          <a:xfrm>
            <a:off x="3275856" y="5273675"/>
            <a:ext cx="2657475" cy="67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C:\hb\dahanet\etkinlik-sunum\logo.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323850" y="1916113"/>
            <a:ext cx="5111750" cy="3140075"/>
          </a:xfrm>
          <a:prstGeom prst="rect">
            <a:avLst/>
          </a:prstGeom>
        </p:spPr>
        <p:txBody>
          <a:bodyPr>
            <a:spAutoFit/>
          </a:bodyPr>
          <a:lstStyle/>
          <a:p>
            <a:pPr fontAlgn="auto">
              <a:spcBef>
                <a:spcPts val="0"/>
              </a:spcBef>
              <a:spcAft>
                <a:spcPts val="0"/>
              </a:spcAft>
              <a:defRPr/>
            </a:pPr>
            <a:r>
              <a:rPr lang="tr-TR" b="1" dirty="0">
                <a:latin typeface="+mj-lt"/>
                <a:cs typeface="Times New Roman" pitchFamily="18" charset="0"/>
              </a:rPr>
              <a:t>Brief: </a:t>
            </a:r>
          </a:p>
          <a:p>
            <a:pPr fontAlgn="auto">
              <a:spcBef>
                <a:spcPts val="0"/>
              </a:spcBef>
              <a:spcAft>
                <a:spcPts val="0"/>
              </a:spcAft>
              <a:defRPr/>
            </a:pPr>
            <a:r>
              <a:rPr lang="tr-TR" dirty="0">
                <a:latin typeface="+mj-lt"/>
                <a:cs typeface="Times New Roman" pitchFamily="18" charset="0"/>
              </a:rPr>
              <a:t>Mercedes-Benz Türkiye hayranları ve takipçileri ile etkileşime geçerek daha sıcak bir bağ kurmak ve Mercedes-Benz’in 125 yıllık güçlü marka kimliği altında sosyal bir kimliği daha olduğunu göstermek.</a:t>
            </a:r>
          </a:p>
          <a:p>
            <a:pPr fontAlgn="auto">
              <a:spcBef>
                <a:spcPts val="0"/>
              </a:spcBef>
              <a:spcAft>
                <a:spcPts val="0"/>
              </a:spcAft>
              <a:defRPr/>
            </a:pPr>
            <a:endParaRPr lang="tr-TR" dirty="0">
              <a:latin typeface="+mj-lt"/>
              <a:cs typeface="Times New Roman" pitchFamily="18" charset="0"/>
            </a:endParaRPr>
          </a:p>
          <a:p>
            <a:pPr fontAlgn="auto">
              <a:spcBef>
                <a:spcPts val="0"/>
              </a:spcBef>
              <a:spcAft>
                <a:spcPts val="0"/>
              </a:spcAft>
              <a:defRPr/>
            </a:pPr>
            <a:endParaRPr lang="tr-TR" dirty="0">
              <a:latin typeface="+mj-lt"/>
              <a:cs typeface="Times New Roman" pitchFamily="18" charset="0"/>
            </a:endParaRPr>
          </a:p>
          <a:p>
            <a:pPr fontAlgn="auto">
              <a:spcBef>
                <a:spcPts val="0"/>
              </a:spcBef>
              <a:spcAft>
                <a:spcPts val="0"/>
              </a:spcAft>
              <a:defRPr/>
            </a:pPr>
            <a:r>
              <a:rPr lang="tr-TR" b="1" dirty="0">
                <a:latin typeface="+mj-lt"/>
                <a:cs typeface="Times New Roman" pitchFamily="18" charset="0"/>
              </a:rPr>
              <a:t>Çözüm: </a:t>
            </a:r>
          </a:p>
          <a:p>
            <a:pPr fontAlgn="auto">
              <a:spcBef>
                <a:spcPts val="0"/>
              </a:spcBef>
              <a:spcAft>
                <a:spcPts val="0"/>
              </a:spcAft>
              <a:defRPr/>
            </a:pPr>
            <a:r>
              <a:rPr lang="tr-TR" dirty="0">
                <a:latin typeface="+mj-lt"/>
                <a:cs typeface="Times New Roman" pitchFamily="18" charset="0"/>
              </a:rPr>
              <a:t>Bunun için Mercedes-Benz Türkiye ile sosyal medyada en çok takip edilen kişileri biraraya </a:t>
            </a:r>
            <a:br>
              <a:rPr lang="tr-TR" dirty="0">
                <a:latin typeface="+mj-lt"/>
                <a:cs typeface="Times New Roman" pitchFamily="18" charset="0"/>
              </a:rPr>
            </a:br>
            <a:r>
              <a:rPr lang="tr-TR" dirty="0">
                <a:latin typeface="+mj-lt"/>
                <a:cs typeface="Times New Roman" pitchFamily="18" charset="0"/>
              </a:rPr>
              <a:t>getiren bir etkinlik düzenlemeye karar verildi. </a:t>
            </a:r>
          </a:p>
        </p:txBody>
      </p:sp>
      <p:pic>
        <p:nvPicPr>
          <p:cNvPr id="15363" name="Picture 5" descr="C:\hb\dahanet\etkinlik-sunum\logo.png"/>
          <p:cNvPicPr>
            <a:picLocks noChangeAspect="1" noChangeArrowheads="1"/>
          </p:cNvPicPr>
          <p:nvPr/>
        </p:nvPicPr>
        <p:blipFill>
          <a:blip r:embed="rId3" cstate="print"/>
          <a:srcRect/>
          <a:stretch>
            <a:fillRect/>
          </a:stretch>
        </p:blipFill>
        <p:spPr bwMode="auto">
          <a:xfrm>
            <a:off x="198438" y="6237288"/>
            <a:ext cx="8766175" cy="455612"/>
          </a:xfrm>
          <a:prstGeom prst="rect">
            <a:avLst/>
          </a:prstGeom>
          <a:noFill/>
          <a:ln w="9525">
            <a:noFill/>
            <a:miter lim="800000"/>
            <a:headEnd/>
            <a:tailEnd/>
          </a:ln>
        </p:spPr>
      </p:pic>
      <p:sp>
        <p:nvSpPr>
          <p:cNvPr id="5" name="TextBox 4"/>
          <p:cNvSpPr txBox="1"/>
          <p:nvPr/>
        </p:nvSpPr>
        <p:spPr>
          <a:xfrm>
            <a:off x="323850" y="476250"/>
            <a:ext cx="8496300" cy="549275"/>
          </a:xfrm>
          <a:prstGeom prst="rect">
            <a:avLst/>
          </a:prstGeom>
          <a:noFill/>
        </p:spPr>
        <p:txBody>
          <a:bodyPr>
            <a:spAutoFit/>
          </a:bodyPr>
          <a:lstStyle/>
          <a:p>
            <a:r>
              <a:rPr lang="tr-TR" sz="3000">
                <a:latin typeface="Calibri" pitchFamily="34" charset="0"/>
              </a:rPr>
              <a:t>Mercedes-Benz Türkiye Sosyal Medya Etkinliğ</a:t>
            </a:r>
            <a:r>
              <a:rPr lang="tr-TR" sz="3000"/>
              <a:t>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24163"/>
            <a:ext cx="8229600" cy="1143000"/>
          </a:xfrm>
        </p:spPr>
        <p:txBody>
          <a:bodyPr rtlCol="0"/>
          <a:lstStyle/>
          <a:p>
            <a:pPr fontAlgn="auto">
              <a:spcAft>
                <a:spcPts val="0"/>
              </a:spcAft>
              <a:defRPr/>
            </a:pPr>
            <a:r>
              <a:rPr lang="tr-TR" dirty="0" smtClean="0">
                <a:latin typeface="Cambria" pitchFamily="18" charset="0"/>
              </a:rPr>
              <a:t>Peki nasıl yaptık?</a:t>
            </a:r>
            <a:endParaRPr lang="tr-TR" dirty="0">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8" descr="C:\hb\dahanet\etkinlik-sunum\logo.png"/>
          <p:cNvPicPr>
            <a:picLocks noChangeAspect="1" noChangeArrowheads="1"/>
          </p:cNvPicPr>
          <p:nvPr/>
        </p:nvPicPr>
        <p:blipFill>
          <a:blip r:embed="rId2" cstate="print"/>
          <a:srcRect/>
          <a:stretch>
            <a:fillRect/>
          </a:stretch>
        </p:blipFill>
        <p:spPr bwMode="auto">
          <a:xfrm>
            <a:off x="6443663" y="0"/>
            <a:ext cx="2360612" cy="6858000"/>
          </a:xfrm>
          <a:prstGeom prst="rect">
            <a:avLst/>
          </a:prstGeom>
          <a:noFill/>
          <a:ln w="9525">
            <a:noFill/>
            <a:miter lim="800000"/>
            <a:headEnd/>
            <a:tailEnd/>
          </a:ln>
        </p:spPr>
      </p:pic>
      <p:sp>
        <p:nvSpPr>
          <p:cNvPr id="6" name="Rectangle 5"/>
          <p:cNvSpPr/>
          <p:nvPr/>
        </p:nvSpPr>
        <p:spPr>
          <a:xfrm>
            <a:off x="323850" y="333375"/>
            <a:ext cx="5832475" cy="2536825"/>
          </a:xfrm>
          <a:prstGeom prst="rect">
            <a:avLst/>
          </a:prstGeom>
        </p:spPr>
        <p:txBody>
          <a:bodyPr>
            <a:spAutoFit/>
          </a:bodyPr>
          <a:lstStyle/>
          <a:p>
            <a:r>
              <a:rPr lang="tr-TR" sz="1600" b="1">
                <a:latin typeface="Calibri" pitchFamily="34" charset="0"/>
              </a:rPr>
              <a:t>Mercedes-Benz modelleri ile doya doya bir gün geçireceğiniz Driving Experience Day’11’e hoş geldiniz!</a:t>
            </a:r>
          </a:p>
          <a:p>
            <a:endParaRPr lang="tr-TR" sz="1600">
              <a:latin typeface="Calibri" pitchFamily="34" charset="0"/>
            </a:endParaRPr>
          </a:p>
          <a:p>
            <a:r>
              <a:rPr lang="tr-TR" sz="1600">
                <a:latin typeface="Calibri" pitchFamily="34" charset="0"/>
              </a:rPr>
              <a:t>Etkinliğe davet edilen kişiler sosyal medyayı aktif şekilde kullanan çok fazla kişi tarafından takip edilen blogların yazarları, pazarlama guruları ve otomobil hayranlarından seçildi!</a:t>
            </a:r>
          </a:p>
          <a:p>
            <a:endParaRPr lang="tr-TR" sz="1600">
              <a:latin typeface="Calibri" pitchFamily="34" charset="0"/>
            </a:endParaRPr>
          </a:p>
          <a:p>
            <a:r>
              <a:rPr lang="tr-TR" sz="1600">
                <a:latin typeface="Calibri" pitchFamily="34" charset="0"/>
              </a:rPr>
              <a:t>Kişiselleştirilmiş e-mailing yapıldığı andan </a:t>
            </a:r>
          </a:p>
          <a:p>
            <a:r>
              <a:rPr lang="tr-TR" sz="1600">
                <a:latin typeface="Calibri" pitchFamily="34" charset="0"/>
              </a:rPr>
              <a:t>itibaren etkinlik, sosyal ağlarda </a:t>
            </a:r>
            <a:br>
              <a:rPr lang="tr-TR" sz="1600">
                <a:latin typeface="Calibri" pitchFamily="34" charset="0"/>
              </a:rPr>
            </a:br>
            <a:r>
              <a:rPr lang="tr-TR" sz="1600">
                <a:latin typeface="Calibri" pitchFamily="34" charset="0"/>
              </a:rPr>
              <a:t>konuşulmaya başlandı.</a:t>
            </a:r>
          </a:p>
        </p:txBody>
      </p:sp>
      <p:pic>
        <p:nvPicPr>
          <p:cNvPr id="17411" name="Picture 6" descr="C:\hb\dahanet\etkinlik-sunum\logo.png"/>
          <p:cNvPicPr>
            <a:picLocks noChangeAspect="1" noChangeArrowheads="1"/>
          </p:cNvPicPr>
          <p:nvPr/>
        </p:nvPicPr>
        <p:blipFill>
          <a:blip r:embed="rId3" cstate="print"/>
          <a:srcRect/>
          <a:stretch>
            <a:fillRect/>
          </a:stretch>
        </p:blipFill>
        <p:spPr bwMode="auto">
          <a:xfrm>
            <a:off x="198438" y="6237288"/>
            <a:ext cx="8766175" cy="455612"/>
          </a:xfrm>
          <a:prstGeom prst="rect">
            <a:avLst/>
          </a:prstGeom>
          <a:noFill/>
          <a:ln w="9525">
            <a:noFill/>
            <a:miter lim="800000"/>
            <a:headEnd/>
            <a:tailEnd/>
          </a:ln>
        </p:spPr>
      </p:pic>
      <p:pic>
        <p:nvPicPr>
          <p:cNvPr id="8" name="Picture 7" descr="C:\hb\dahanet\etkinlik-sunum\logo.png"/>
          <p:cNvPicPr>
            <a:picLocks noChangeAspect="1" noChangeArrowheads="1"/>
          </p:cNvPicPr>
          <p:nvPr/>
        </p:nvPicPr>
        <p:blipFill>
          <a:blip r:embed="rId4" cstate="print"/>
          <a:stretch>
            <a:fillRect/>
          </a:stretch>
        </p:blipFill>
        <p:spPr bwMode="auto">
          <a:xfrm rot="20869014">
            <a:off x="3305175" y="2374900"/>
            <a:ext cx="3211513" cy="3862388"/>
          </a:xfrm>
          <a:prstGeom prst="rect">
            <a:avLst/>
          </a:prstGeom>
          <a:noFill/>
          <a:effectLst>
            <a:outerShdw blurRad="114300" dist="114300" dir="7200000" algn="r" rotWithShape="0">
              <a:prstClr val="black">
                <a:alpha val="36000"/>
              </a:prstClr>
            </a:outerShdw>
          </a:effectLst>
        </p:spPr>
      </p:pic>
      <p:pic>
        <p:nvPicPr>
          <p:cNvPr id="17413" name="Picture 2" descr="C:\hb\dahanet\etkinlik-sunum\social_media2.jpg"/>
          <p:cNvPicPr>
            <a:picLocks noChangeAspect="1" noChangeArrowheads="1"/>
          </p:cNvPicPr>
          <p:nvPr/>
        </p:nvPicPr>
        <p:blipFill>
          <a:blip r:embed="rId5" cstate="print"/>
          <a:srcRect/>
          <a:stretch>
            <a:fillRect/>
          </a:stretch>
        </p:blipFill>
        <p:spPr bwMode="auto">
          <a:xfrm>
            <a:off x="465138" y="3500438"/>
            <a:ext cx="2162175" cy="215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hb\dahanet\etkinlik-sunum\insanlar.jpg"/>
          <p:cNvPicPr>
            <a:picLocks noChangeAspect="1" noChangeArrowheads="1"/>
          </p:cNvPicPr>
          <p:nvPr/>
        </p:nvPicPr>
        <p:blipFill>
          <a:blip r:embed="rId2" cstate="print"/>
          <a:srcRect/>
          <a:stretch>
            <a:fillRect/>
          </a:stretch>
        </p:blipFill>
        <p:spPr bwMode="auto">
          <a:xfrm>
            <a:off x="528638" y="215900"/>
            <a:ext cx="7931150" cy="594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Acer\Downloads\259237_239487329394990_126678990675825_1063768_5758472_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323850" y="4830763"/>
            <a:ext cx="8496300" cy="868362"/>
          </a:xfrm>
          <a:prstGeom prst="rect">
            <a:avLst/>
          </a:prstGeom>
        </p:spPr>
        <p:txBody>
          <a:bodyPr>
            <a:spAutoFit/>
          </a:bodyPr>
          <a:lstStyle/>
          <a:p>
            <a:r>
              <a:rPr lang="tr-TR" sz="1700">
                <a:solidFill>
                  <a:schemeClr val="bg1"/>
                </a:solidFill>
                <a:latin typeface="Calibri" pitchFamily="34" charset="0"/>
              </a:rPr>
              <a:t>Etkinlik için temiz hava, bol güneş ve aktiviteler için en ideal yer olan Polonezköy</a:t>
            </a:r>
            <a:r>
              <a:rPr lang="tr-TR" sz="1700">
                <a:solidFill>
                  <a:schemeClr val="bg1"/>
                </a:solidFill>
              </a:rPr>
              <a:t> seçildi</a:t>
            </a:r>
            <a:r>
              <a:rPr lang="tr-TR" sz="1700">
                <a:solidFill>
                  <a:schemeClr val="bg1"/>
                </a:solidFill>
                <a:latin typeface="Calibri" pitchFamily="34" charset="0"/>
              </a:rPr>
              <a:t>.</a:t>
            </a:r>
            <a:r>
              <a:rPr lang="tr-TR" sz="1700" b="1">
                <a:solidFill>
                  <a:schemeClr val="bg1"/>
                </a:solidFill>
                <a:latin typeface="Calibri" pitchFamily="34" charset="0"/>
              </a:rPr>
              <a:t> </a:t>
            </a:r>
          </a:p>
          <a:p>
            <a:r>
              <a:rPr lang="tr-TR" sz="1700">
                <a:solidFill>
                  <a:schemeClr val="bg1"/>
                </a:solidFill>
                <a:latin typeface="Calibri" pitchFamily="34" charset="0"/>
              </a:rPr>
              <a:t>Katılımcılar doğa ile iç içe bir gün geçirme şansını yakalarken aynı zamanda kendileri gibi sosyal ağlarda aktif olan kullanıcılar ile tanışma fırsatı buldular. </a:t>
            </a:r>
          </a:p>
        </p:txBody>
      </p:sp>
      <p:pic>
        <p:nvPicPr>
          <p:cNvPr id="19459" name="Picture 6" descr="C:\hb\dahanet\etkinlik-sunum\logo.png"/>
          <p:cNvPicPr>
            <a:picLocks noChangeAspect="1" noChangeArrowheads="1"/>
          </p:cNvPicPr>
          <p:nvPr/>
        </p:nvPicPr>
        <p:blipFill>
          <a:blip r:embed="rId3" cstate="print"/>
          <a:srcRect/>
          <a:stretch>
            <a:fillRect/>
          </a:stretch>
        </p:blipFill>
        <p:spPr bwMode="auto">
          <a:xfrm>
            <a:off x="198438" y="6237288"/>
            <a:ext cx="8766175" cy="455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0825" y="188913"/>
            <a:ext cx="8642350" cy="5849937"/>
          </a:xfrm>
          <a:prstGeom prst="rect">
            <a:avLst/>
          </a:prstGeom>
        </p:spPr>
        <p:txBody>
          <a:bodyPr>
            <a:spAutoFit/>
          </a:bodyPr>
          <a:lstStyle/>
          <a:p>
            <a:r>
              <a:rPr lang="tr-TR" sz="2000" dirty="0">
                <a:latin typeface="Calibri" pitchFamily="34" charset="0"/>
              </a:rPr>
              <a:t>Mercedes-Benz Driving Experience Day’11 </a:t>
            </a:r>
          </a:p>
          <a:p>
            <a:pPr>
              <a:spcBef>
                <a:spcPts val="400"/>
              </a:spcBef>
            </a:pPr>
            <a:endParaRPr lang="tr-TR" sz="1300" dirty="0">
              <a:latin typeface="Calibri" pitchFamily="34" charset="0"/>
            </a:endParaRPr>
          </a:p>
          <a:p>
            <a:pPr>
              <a:spcBef>
                <a:spcPts val="400"/>
              </a:spcBef>
            </a:pPr>
            <a:r>
              <a:rPr lang="tr-TR" sz="1200" dirty="0">
                <a:latin typeface="Calibri" pitchFamily="34" charset="0"/>
              </a:rPr>
              <a:t>Sabah erken saatlerde servisler ile Polonezköy’e gelen davetliler karşılanarak; kendilerine çanta, t-shirt, şapka, etkinlik rehberi ve kişiselleştirilmiş yaka kartları hediye edildi. Temiz havayla dolu ve doğa ile içiçe bu atmosferde hazırlanan açık büfe kahvaltı servisi onları bekliyordu. Sosyal medyada aktif konuklarımıza onların ilgisini çekecek her türlü teknolojik uygulamalar da hazırlanmıştı. Etkinlik mekanındaki dikkat çekici yerlere, belirlediğimiz etkinlik hashtag’lerinin afişleri asıldı. Böylece etkinlik konuklar tarafından eş zamanlı sosyal medyada duyurulacak, daha hızlı ve efektif olarak yayılacaktı. </a:t>
            </a:r>
          </a:p>
          <a:p>
            <a:pPr>
              <a:spcBef>
                <a:spcPts val="400"/>
              </a:spcBef>
            </a:pPr>
            <a:endParaRPr lang="tr-TR" sz="1200" dirty="0">
              <a:latin typeface="Calibri" pitchFamily="34" charset="0"/>
            </a:endParaRPr>
          </a:p>
          <a:p>
            <a:pPr>
              <a:spcBef>
                <a:spcPts val="400"/>
              </a:spcBef>
            </a:pPr>
            <a:r>
              <a:rPr lang="tr-TR" sz="1200" dirty="0">
                <a:latin typeface="Calibri" pitchFamily="34" charset="0"/>
              </a:rPr>
              <a:t>Kahvaltı ve tanışma kısmından hemen sonra mekanın geniş açık hava alanına geçildi ve günün program bilgisini vermek üzere konuşma yapıldı.  Saha alanında sergilenen Mercedes-Benz son modelleri Yeni SLK Roadster, Yeni C-Serisi Coupé, smart ve C-Serisi  modellerinin önünde toplu fotoğrafın çekilmesinin ardından, test sürüşü yapılacak araçlar hakkında bir uzman tarafından konuklarımıza bilgi ve eğitim verildi. Mercedes-Benz modelleri üzerindeki QR kodlar ile konuklar, özel olarak oluşturduğumuz sitelere telefonları ile bağlandılar,  Facebook ve Twitter hesaplarında paylaşımda bulundular. </a:t>
            </a:r>
          </a:p>
          <a:p>
            <a:pPr>
              <a:spcBef>
                <a:spcPts val="400"/>
              </a:spcBef>
            </a:pPr>
            <a:endParaRPr lang="tr-TR" sz="1200" dirty="0">
              <a:latin typeface="Calibri" pitchFamily="34" charset="0"/>
            </a:endParaRPr>
          </a:p>
          <a:p>
            <a:pPr>
              <a:spcBef>
                <a:spcPts val="400"/>
              </a:spcBef>
            </a:pPr>
            <a:r>
              <a:rPr lang="tr-TR" sz="1200" dirty="0">
                <a:latin typeface="Calibri" pitchFamily="34" charset="0"/>
              </a:rPr>
              <a:t>Davetliler test sürüşü için Mercedes-Benz kurumsalına uygun olarak Gri ve Siyah grup olarak ikiye ayrıldı. Programda küçük aksaklıkların önüne geçilmesi adına ekiplerdeki kişilerin test sürüşü zamanları bireysel olarak  belirlenmişti. Eğitim sonrasında Gri grup, 12.6 km uzunluğundaki parkur boyunca otomobilleri test ederken, Siyah grup aktivite alanında kendilerine sağlanan metal, plastik parçacıklarla kendi Mercedes-Benz otomobillerini yaptılar: Tabii ki kendilerinden beklendiği gibi, profesyonelce! Test sürüşü yapan ekip ile aktivite alanındaki ekip yer değiştirirken ise açık büfe öğlen yemeği servisimiz onları bekliyordu. Konuklarımız yemyeşil alan içerisinde uzunca bir masada hep beraber yemek yendi.</a:t>
            </a:r>
          </a:p>
          <a:p>
            <a:pPr>
              <a:spcBef>
                <a:spcPts val="400"/>
              </a:spcBef>
            </a:pPr>
            <a:endParaRPr lang="tr-TR" sz="1200" dirty="0">
              <a:latin typeface="Calibri" pitchFamily="34" charset="0"/>
            </a:endParaRPr>
          </a:p>
          <a:p>
            <a:pPr>
              <a:spcBef>
                <a:spcPts val="400"/>
              </a:spcBef>
            </a:pPr>
            <a:r>
              <a:rPr lang="tr-TR" sz="1200" dirty="0">
                <a:latin typeface="Calibri" pitchFamily="34" charset="0"/>
              </a:rPr>
              <a:t>Günün sonunda tüm katılımcılarla beraber yorgunluğumuzu, kapanış kokteyliyle atarken, yapılan çekilişle şanslı bir katılımcı C-Serisi otomobili bir hafta sonu boyunca kullanma hediyesini kazandı. Kendilerine verilen malzemeler ile otomobillerini yapan ekipler ise araçlarını yarıştırdılar. Modeller Jüri tarafından oylandı ve kazanan ekip ilan edildi. Kazananın iki oy farkla belirlendiği bu yarışmanın ardından kaybeden takım; her ne kadar üzülse de, kazanan ekibi tebrik etti ve şampanyalar birlikte yudumlandı.</a:t>
            </a:r>
          </a:p>
          <a:p>
            <a:pPr>
              <a:spcBef>
                <a:spcPts val="400"/>
              </a:spcBef>
            </a:pPr>
            <a:endParaRPr lang="tr-TR" sz="1200" dirty="0">
              <a:latin typeface="Calibri" pitchFamily="34" charset="0"/>
            </a:endParaRPr>
          </a:p>
          <a:p>
            <a:pPr>
              <a:spcBef>
                <a:spcPts val="400"/>
              </a:spcBef>
            </a:pPr>
            <a:r>
              <a:rPr lang="tr-TR" sz="1200" dirty="0">
                <a:latin typeface="Calibri" pitchFamily="34" charset="0"/>
              </a:rPr>
              <a:t>Sonuç olarak hep birlikte, doğayla iç içe, otomobille dolu güzel bir gün geçirdik. Gün sonunda ortak karar: “Mercedes-Benz otomobiller test edildi ve onaylandı!”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5875" y="5375275"/>
            <a:ext cx="4392613" cy="646113"/>
          </a:xfrm>
          <a:prstGeom prst="rect">
            <a:avLst/>
          </a:prstGeom>
        </p:spPr>
        <p:txBody>
          <a:bodyPr>
            <a:spAutoFit/>
          </a:bodyPr>
          <a:lstStyle/>
          <a:p>
            <a:pPr fontAlgn="auto">
              <a:spcBef>
                <a:spcPts val="0"/>
              </a:spcBef>
              <a:spcAft>
                <a:spcPts val="0"/>
              </a:spcAft>
              <a:defRPr/>
            </a:pPr>
            <a:r>
              <a:rPr lang="tr-TR" sz="1200" dirty="0">
                <a:latin typeface="+mj-lt"/>
                <a:cs typeface="+mn-cs"/>
              </a:rPr>
              <a:t>Gün içinde hazırladığımız aktivite ve oyunlar ile keyifli bir gün geçiren katılımcılar,  kendilerine sağlanan parçalarla kendi Mercedes-Benz otomobillerini yaptılar.</a:t>
            </a:r>
          </a:p>
        </p:txBody>
      </p:sp>
      <p:sp>
        <p:nvSpPr>
          <p:cNvPr id="4" name="Rectangle 3"/>
          <p:cNvSpPr/>
          <p:nvPr/>
        </p:nvSpPr>
        <p:spPr>
          <a:xfrm>
            <a:off x="1187450" y="2133600"/>
            <a:ext cx="3313113" cy="639763"/>
          </a:xfrm>
          <a:prstGeom prst="rect">
            <a:avLst/>
          </a:prstGeom>
        </p:spPr>
        <p:txBody>
          <a:bodyPr>
            <a:spAutoFit/>
          </a:bodyPr>
          <a:lstStyle/>
          <a:p>
            <a:r>
              <a:rPr lang="tr-TR" sz="1200">
                <a:latin typeface="Calibri" pitchFamily="34" charset="0"/>
              </a:rPr>
              <a:t>Test sürüşü için belirlenen parkura çıkmadan </a:t>
            </a:r>
            <a:br>
              <a:rPr lang="tr-TR" sz="1200">
                <a:latin typeface="Calibri" pitchFamily="34" charset="0"/>
              </a:rPr>
            </a:br>
            <a:r>
              <a:rPr lang="tr-TR" sz="1200">
                <a:latin typeface="Calibri" pitchFamily="34" charset="0"/>
              </a:rPr>
              <a:t>önce davetlilere uzmanlar tarafından Mercedes-Benz modelleri hakkında bilgi ve eğitim verildi. </a:t>
            </a:r>
          </a:p>
        </p:txBody>
      </p:sp>
      <p:sp>
        <p:nvSpPr>
          <p:cNvPr id="5" name="Rectangle 4"/>
          <p:cNvSpPr/>
          <p:nvPr/>
        </p:nvSpPr>
        <p:spPr>
          <a:xfrm>
            <a:off x="4859338" y="2133600"/>
            <a:ext cx="3241675" cy="639763"/>
          </a:xfrm>
          <a:prstGeom prst="rect">
            <a:avLst/>
          </a:prstGeom>
        </p:spPr>
        <p:txBody>
          <a:bodyPr>
            <a:spAutoFit/>
          </a:bodyPr>
          <a:lstStyle/>
          <a:p>
            <a:r>
              <a:rPr lang="tr-TR" sz="1200">
                <a:latin typeface="Calibri" pitchFamily="34" charset="0"/>
              </a:rPr>
              <a:t>Test sürüşleri için kemerler takıldı ve tüm katılımcılar Yeni C-Serisi, Yeni SLK Roadster ve smart modellerinin sürüş deneyimini yaşadılar. </a:t>
            </a:r>
          </a:p>
        </p:txBody>
      </p:sp>
      <p:pic>
        <p:nvPicPr>
          <p:cNvPr id="21508" name="Picture 2" descr="C:\hb\dahanet\etkinlik-sunum\testsurus_n.jpg"/>
          <p:cNvPicPr>
            <a:picLocks noChangeAspect="1" noChangeArrowheads="1"/>
          </p:cNvPicPr>
          <p:nvPr/>
        </p:nvPicPr>
        <p:blipFill>
          <a:blip r:embed="rId2" cstate="print"/>
          <a:srcRect/>
          <a:stretch>
            <a:fillRect/>
          </a:stretch>
        </p:blipFill>
        <p:spPr bwMode="auto">
          <a:xfrm>
            <a:off x="4932363" y="260350"/>
            <a:ext cx="2714625" cy="1800225"/>
          </a:xfrm>
          <a:prstGeom prst="rect">
            <a:avLst/>
          </a:prstGeom>
          <a:noFill/>
          <a:ln w="9525">
            <a:noFill/>
            <a:miter lim="800000"/>
            <a:headEnd/>
            <a:tailEnd/>
          </a:ln>
        </p:spPr>
      </p:pic>
      <p:pic>
        <p:nvPicPr>
          <p:cNvPr id="21509" name="Picture 3" descr="C:\hb\dahanet\etkinlik-sunum\egitim_n.jpg"/>
          <p:cNvPicPr>
            <a:picLocks noChangeAspect="1" noChangeArrowheads="1"/>
          </p:cNvPicPr>
          <p:nvPr/>
        </p:nvPicPr>
        <p:blipFill>
          <a:blip r:embed="rId3" cstate="print"/>
          <a:srcRect/>
          <a:stretch>
            <a:fillRect/>
          </a:stretch>
        </p:blipFill>
        <p:spPr bwMode="auto">
          <a:xfrm>
            <a:off x="1258888" y="260350"/>
            <a:ext cx="2714625" cy="1800225"/>
          </a:xfrm>
          <a:prstGeom prst="rect">
            <a:avLst/>
          </a:prstGeom>
          <a:noFill/>
          <a:ln w="9525">
            <a:noFill/>
            <a:miter lim="800000"/>
            <a:headEnd/>
            <a:tailEnd/>
          </a:ln>
        </p:spPr>
      </p:pic>
      <p:pic>
        <p:nvPicPr>
          <p:cNvPr id="21510" name="Picture 2" descr="C:\Users\ayse.camlidag\Desktop\sampanyalı.jpg"/>
          <p:cNvPicPr>
            <a:picLocks noChangeAspect="1" noChangeArrowheads="1"/>
          </p:cNvPicPr>
          <p:nvPr/>
        </p:nvPicPr>
        <p:blipFill>
          <a:blip r:embed="rId4" cstate="print"/>
          <a:srcRect/>
          <a:stretch>
            <a:fillRect/>
          </a:stretch>
        </p:blipFill>
        <p:spPr bwMode="auto">
          <a:xfrm>
            <a:off x="2655888" y="3070225"/>
            <a:ext cx="3384550" cy="224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Users\Acer\Downloads\259237_239487329394990_126678990675825_1063768_5758472_o.jpg"/>
          <p:cNvPicPr>
            <a:picLocks noChangeAspect="1" noChangeArrowheads="1"/>
          </p:cNvPicPr>
          <p:nvPr/>
        </p:nvPicPr>
        <p:blipFill>
          <a:blip r:embed="rId2" cstate="print"/>
          <a:srcRect/>
          <a:stretch>
            <a:fillRect/>
          </a:stretch>
        </p:blipFill>
        <p:spPr bwMode="auto">
          <a:xfrm>
            <a:off x="719138" y="188913"/>
            <a:ext cx="7669212" cy="5903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677</Words>
  <Application>Microsoft Office PowerPoint</Application>
  <PresentationFormat>On-screen Show (4:3)</PresentationFormat>
  <Paragraphs>46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Peki nasıl yaptık?</vt:lpstr>
      <vt:lpstr>Slide 4</vt:lpstr>
      <vt:lpstr>Slide 5</vt:lpstr>
      <vt:lpstr>Slide 6</vt:lpstr>
      <vt:lpstr>Slide 7</vt:lpstr>
      <vt:lpstr>Slide 8</vt:lpstr>
      <vt:lpstr>Slide 9</vt:lpstr>
      <vt:lpstr>Slide 10</vt:lpstr>
      <vt:lpstr>Slide 11</vt:lpstr>
      <vt:lpstr>Slide 12</vt:lpstr>
      <vt:lpstr>Slide 13</vt:lpstr>
      <vt:lpstr>Sonuçlar</vt:lpstr>
      <vt:lpstr>Slide 15</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56</cp:revision>
  <dcterms:created xsi:type="dcterms:W3CDTF">2011-08-23T10:55:19Z</dcterms:created>
  <dcterms:modified xsi:type="dcterms:W3CDTF">2011-08-25T14:46:30Z</dcterms:modified>
</cp:coreProperties>
</file>